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82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x="12192000" cy="6858000"/>
  <p:notesSz cx="6858000" cy="12192000"/>
  <p:custDataLst>
    <p:tags r:id="rId34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tags" Target="tags/tag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slide" Target="../slides/slide6.xml"/><Relationship Id="rId4" Type="http://schemas.openxmlformats.org/officeDocument/2006/relationships/image" Target="../media/image9.jpe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337828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10089f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刷能力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b6603064f6262062de2ee1#tid=68c285c14eacd4000925513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68680" y="5193792"/>
            <a:ext cx="1837944" cy="61264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4000" b="0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英 语</a:t>
            </a:r>
            <a:endParaRPr lang="en-US" sz="4000" dirty="0"/>
          </a:p>
        </p:txBody>
      </p:sp>
      <p:sp>
        <p:nvSpPr>
          <p:cNvPr id="4" name="MasterShapeName"/>
          <p:cNvSpPr/>
          <p:nvPr/>
        </p:nvSpPr>
        <p:spPr>
          <a:xfrm>
            <a:off x="832104" y="5843016"/>
            <a:ext cx="1911096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九年级下册 RJ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151,147,147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7" Type="http://schemas.openxmlformats.org/officeDocument/2006/relationships/slideLayout" Target="../slideLayouts/slideLayout13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2.xml"/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8.xml"/><Relationship Id="rId3" Type="http://schemas.openxmlformats.org/officeDocument/2006/relationships/slide" Target="slide16.xml"/><Relationship Id="rId2" Type="http://schemas.openxmlformats.org/officeDocument/2006/relationships/image" Target="../media/image13.png"/><Relationship Id="rId1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1bd120011?pid=1337828d3&amp;color=0,0,0&amp;vtp=1&amp;bt=1&amp;bbb=1"/>
          <p:cNvSpPr/>
          <p:nvPr/>
        </p:nvSpPr>
        <p:spPr>
          <a:xfrm>
            <a:off x="649224" y="859536"/>
            <a:ext cx="10899648" cy="50622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Ⅲ</a:t>
            </a:r>
            <a:r>
              <a:rPr lang="en-US" altLang="zh-CN" sz="28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根据汉语提示完成句子（每空一词）</a:t>
            </a:r>
            <a:endParaRPr lang="en-US" altLang="zh-CN" sz="2800" dirty="0"/>
          </a:p>
        </p:txBody>
      </p:sp>
      <p:sp>
        <p:nvSpPr>
          <p:cNvPr id="3" name="QB_7_BD.22_1#31e42733e?pid=1bd120011&amp;color=0,0,0&amp;vtp=1&amp;bbb=1"/>
          <p:cNvSpPr/>
          <p:nvPr/>
        </p:nvSpPr>
        <p:spPr>
          <a:xfrm>
            <a:off x="649224" y="1430511"/>
            <a:ext cx="10899648" cy="9095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伯特昨天说的话令我抓狂。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B_7_AN.23_1#31e42733e.blank?pid=1bd120011&amp;color=0,0,0&amp;vpa=10&amp;vtp=1&amp;bbb=1"/>
          <p:cNvSpPr/>
          <p:nvPr/>
        </p:nvSpPr>
        <p:spPr>
          <a:xfrm>
            <a:off x="4115530" y="1868026"/>
            <a:ext cx="1744663" cy="4269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drove/made</a:t>
            </a:r>
            <a:endParaRPr lang="en-US" altLang="zh-CN" sz="2400" dirty="0"/>
          </a:p>
        </p:txBody>
      </p:sp>
      <p:sp>
        <p:nvSpPr>
          <p:cNvPr id="5" name="QB_7_AN.24_1#31e42733e.blank?pid=1bd120011&amp;color=0,0,0&amp;vpa=11&amp;vtp=1&amp;bbb=1"/>
          <p:cNvSpPr/>
          <p:nvPr/>
        </p:nvSpPr>
        <p:spPr>
          <a:xfrm>
            <a:off x="6096730" y="1868026"/>
            <a:ext cx="525463" cy="4269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me</a:t>
            </a:r>
            <a:endParaRPr lang="en-US" altLang="zh-CN" sz="2400" dirty="0"/>
          </a:p>
        </p:txBody>
      </p:sp>
      <p:sp>
        <p:nvSpPr>
          <p:cNvPr id="6" name="QB_7_AN.25_1#31e42733e.blank?pid=1bd120011&amp;color=0,0,0&amp;vpa=12&amp;vtp=1&amp;bbb=1"/>
          <p:cNvSpPr/>
          <p:nvPr/>
        </p:nvSpPr>
        <p:spPr>
          <a:xfrm>
            <a:off x="6858731" y="1855326"/>
            <a:ext cx="1592263" cy="4269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crazy/mad</a:t>
            </a:r>
            <a:endParaRPr lang="en-US" altLang="zh-CN" sz="2400" dirty="0"/>
          </a:p>
        </p:txBody>
      </p:sp>
      <p:sp>
        <p:nvSpPr>
          <p:cNvPr id="7" name="QB_7_BD.26_1#42beb5adb?pid=1bd120011&amp;color=0,0,0&amp;vtp=1&amp;bbb=1&amp;hb=1"/>
          <p:cNvSpPr/>
          <p:nvPr/>
        </p:nvSpPr>
        <p:spPr>
          <a:xfrm>
            <a:off x="649224" y="2390966"/>
            <a:ext cx="10899648" cy="13921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我们是彼此最好的朋友,经常分享我们的快乐和悲伤。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happiness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sadness.</a:t>
            </a:r>
            <a:endParaRPr lang="en-US" altLang="zh-CN" sz="2400" dirty="0"/>
          </a:p>
        </p:txBody>
      </p:sp>
      <p:sp>
        <p:nvSpPr>
          <p:cNvPr id="8" name="QB_7_AN.27_1#42beb5adb.blank?pid=1bd120011&amp;color=0,0,0&amp;vpa=13&amp;vtp=1&amp;bbb=1"/>
          <p:cNvSpPr/>
          <p:nvPr/>
        </p:nvSpPr>
        <p:spPr>
          <a:xfrm>
            <a:off x="1139983" y="2838895"/>
            <a:ext cx="677863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are</a:t>
            </a:r>
            <a:endParaRPr lang="en-US" altLang="zh-CN" sz="2400" dirty="0"/>
          </a:p>
        </p:txBody>
      </p:sp>
      <p:sp>
        <p:nvSpPr>
          <p:cNvPr id="9" name="QB_7_AN.28_1#42beb5adb.blank?pid=1bd120011&amp;color=0,0,0&amp;vpa=14&amp;vtp=1&amp;bbb=1"/>
          <p:cNvSpPr/>
          <p:nvPr/>
        </p:nvSpPr>
        <p:spPr>
          <a:xfrm>
            <a:off x="2054384" y="2838895"/>
            <a:ext cx="830263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best</a:t>
            </a:r>
            <a:endParaRPr lang="en-US" altLang="zh-CN" sz="2400" dirty="0"/>
          </a:p>
        </p:txBody>
      </p:sp>
      <p:sp>
        <p:nvSpPr>
          <p:cNvPr id="10" name="QB_7_AN.29_1#42beb5adb.blank?pid=1bd120011&amp;color=0,0,0&amp;vpa=15&amp;vtp=1&amp;bbb=1"/>
          <p:cNvSpPr/>
          <p:nvPr/>
        </p:nvSpPr>
        <p:spPr>
          <a:xfrm>
            <a:off x="3121184" y="2838895"/>
            <a:ext cx="1287463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friends</a:t>
            </a:r>
            <a:endParaRPr lang="en-US" altLang="zh-CN" sz="2400" dirty="0"/>
          </a:p>
        </p:txBody>
      </p:sp>
      <p:sp>
        <p:nvSpPr>
          <p:cNvPr id="11" name="QB_7_AN.30_1#42beb5adb.blank?pid=1bd120011&amp;color=0,0,0&amp;vpa=16&amp;vtp=1&amp;bbb=1"/>
          <p:cNvSpPr/>
          <p:nvPr/>
        </p:nvSpPr>
        <p:spPr>
          <a:xfrm>
            <a:off x="4645184" y="2838895"/>
            <a:ext cx="830263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with</a:t>
            </a:r>
            <a:endParaRPr lang="en-US" altLang="zh-CN" sz="2400" dirty="0"/>
          </a:p>
        </p:txBody>
      </p:sp>
      <p:sp>
        <p:nvSpPr>
          <p:cNvPr id="12" name="QB_7_BD.31_1#4a4f0bd9d?pid=1bd120011&amp;color=0,0,0&amp;vtp=1&amp;bbb=1&amp;hb=1"/>
          <p:cNvSpPr/>
          <p:nvPr/>
        </p:nvSpPr>
        <p:spPr>
          <a:xfrm>
            <a:off x="649224" y="3838639"/>
            <a:ext cx="10899648" cy="13921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【2024辽宁抚顺调研】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生命中有很多不必要的东西。我们应该学会忽略它们。</a:t>
            </a:r>
            <a:endParaRPr lang="en-US" altLang="zh-CN" sz="2400" dirty="0"/>
          </a:p>
          <a:p>
            <a:pPr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unnecessary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life.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13" name="QB_7_AN.32_1#4a4f0bd9d.blank?pid=1bd120011&amp;color=0,0,0&amp;vpa=17&amp;vtp=1&amp;bbb=1"/>
          <p:cNvSpPr/>
          <p:nvPr/>
        </p:nvSpPr>
        <p:spPr>
          <a:xfrm>
            <a:off x="9106059" y="4286568"/>
            <a:ext cx="982663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leave</a:t>
            </a:r>
            <a:endParaRPr lang="en-US" altLang="zh-CN" sz="2400" dirty="0"/>
          </a:p>
        </p:txBody>
      </p:sp>
      <p:sp>
        <p:nvSpPr>
          <p:cNvPr id="14" name="QB_7_AN.33_1#4a4f0bd9d.blank?pid=1bd120011&amp;color=0,0,0&amp;vpa=18&amp;vtp=1&amp;bbb=1"/>
          <p:cNvSpPr/>
          <p:nvPr/>
        </p:nvSpPr>
        <p:spPr>
          <a:xfrm>
            <a:off x="10325259" y="4286568"/>
            <a:ext cx="830263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them</a:t>
            </a:r>
            <a:endParaRPr lang="en-US" altLang="zh-CN" sz="2400" dirty="0"/>
          </a:p>
        </p:txBody>
      </p:sp>
      <p:sp>
        <p:nvSpPr>
          <p:cNvPr id="15" name="QB_7_AN.34_1#4a4f0bd9d.blank?pid=1bd120011&amp;color=0,0,0&amp;vpa=19&amp;vtp=1&amp;bbb=1"/>
          <p:cNvSpPr/>
          <p:nvPr/>
        </p:nvSpPr>
        <p:spPr>
          <a:xfrm>
            <a:off x="665892" y="4758754"/>
            <a:ext cx="677863" cy="4269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out</a:t>
            </a:r>
            <a:endParaRPr lang="en-US" altLang="zh-CN" sz="2400" dirty="0"/>
          </a:p>
        </p:txBody>
      </p:sp>
      <p:sp>
        <p:nvSpPr>
          <p:cNvPr id="16" name="QB_7_AS.35_1#4a4f0bd9d?pid=1bd120011&amp;color=0,0,0&amp;vtp=1&amp;bbb=1"/>
          <p:cNvSpPr/>
          <p:nvPr/>
        </p:nvSpPr>
        <p:spPr>
          <a:xfrm>
            <a:off x="649224" y="5285423"/>
            <a:ext cx="10899648" cy="9095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链接狂K</a:t>
            </a:r>
            <a:endParaRPr lang="en-US" altLang="zh-CN" sz="2400" dirty="0"/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leave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out的详细讲解见狂K重点P2。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3" grpId="0" animBg="1" build="p"/>
      <p:bldP spid="14" grpId="0" animBg="1" build="p"/>
      <p:bldP spid="15" grpId="0" animBg="1" build="p"/>
      <p:bldP spid="16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36_1#e7129ec1d?pid=1bd120011&amp;color=0,0,0&amp;vtp=1&amp;bt=1&amp;bbb=1&amp;hb=1"/>
          <p:cNvSpPr/>
          <p:nvPr/>
        </p:nvSpPr>
        <p:spPr>
          <a:xfrm>
            <a:off x="649224" y="864000"/>
            <a:ext cx="10899648" cy="159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【2025江苏无锡一模·改编】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我父母和我姐姐以前都没有玩过这么刺激的游戏。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parents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before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B_7_AN.37_1#e7129ec1d.blank?pid=1bd120011&amp;color=0,0,0&amp;vpa=20&amp;vtp=1&amp;bbb=1"/>
          <p:cNvSpPr/>
          <p:nvPr/>
        </p:nvSpPr>
        <p:spPr>
          <a:xfrm>
            <a:off x="665892" y="1394860"/>
            <a:ext cx="12874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Neither</a:t>
            </a:r>
            <a:endParaRPr lang="en-US" altLang="zh-CN" sz="2400" dirty="0"/>
          </a:p>
        </p:txBody>
      </p:sp>
      <p:sp>
        <p:nvSpPr>
          <p:cNvPr id="4" name="QB_7_AN.38_1#e7129ec1d.blank?pid=1bd120011&amp;color=0,0,0&amp;vpa=21&amp;vtp=1&amp;bbb=1"/>
          <p:cNvSpPr/>
          <p:nvPr/>
        </p:nvSpPr>
        <p:spPr>
          <a:xfrm>
            <a:off x="3763105" y="1394860"/>
            <a:ext cx="6778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nor</a:t>
            </a:r>
            <a:endParaRPr lang="en-US" altLang="zh-CN" sz="2400" dirty="0"/>
          </a:p>
        </p:txBody>
      </p:sp>
      <p:sp>
        <p:nvSpPr>
          <p:cNvPr id="5" name="QB_7_AN.39_1#e7129ec1d.blank?pid=1bd120011&amp;color=0,0,0&amp;vpa=22&amp;vtp=1&amp;bbb=1"/>
          <p:cNvSpPr/>
          <p:nvPr/>
        </p:nvSpPr>
        <p:spPr>
          <a:xfrm>
            <a:off x="6014180" y="1394860"/>
            <a:ext cx="6778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has</a:t>
            </a:r>
            <a:endParaRPr lang="en-US" altLang="zh-CN" sz="2400" dirty="0"/>
          </a:p>
        </p:txBody>
      </p:sp>
      <p:sp>
        <p:nvSpPr>
          <p:cNvPr id="6" name="QB_7_AN.40_1#e7129ec1d.blank?pid=1bd120011&amp;color=0,0,0&amp;vpa=23&amp;vtp=1&amp;bbb=1"/>
          <p:cNvSpPr/>
          <p:nvPr/>
        </p:nvSpPr>
        <p:spPr>
          <a:xfrm>
            <a:off x="6928581" y="1382160"/>
            <a:ext cx="11350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played</a:t>
            </a:r>
            <a:endParaRPr lang="en-US" altLang="zh-CN" sz="2400" dirty="0"/>
          </a:p>
        </p:txBody>
      </p:sp>
      <p:sp>
        <p:nvSpPr>
          <p:cNvPr id="7" name="C_6_BD#9875a8c49?pid=1337828d3&amp;color=0,0,0&amp;vtp=1&amp;bbb=1"/>
          <p:cNvSpPr/>
          <p:nvPr/>
        </p:nvSpPr>
        <p:spPr>
          <a:xfrm>
            <a:off x="649224" y="2533543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Ⅳ</a:t>
            </a:r>
            <a:r>
              <a:rPr lang="en-US" altLang="zh-CN" sz="28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从方框中选取适当的句子完成对话（有多余项）</a:t>
            </a:r>
            <a:endParaRPr lang="en-US" altLang="zh-CN" sz="2800" dirty="0"/>
          </a:p>
        </p:txBody>
      </p:sp>
      <p:sp>
        <p:nvSpPr>
          <p:cNvPr id="8" name="QM_7_BD.41_1#691b6147b?pid=9875a8c49&amp;color=0,0,0&amp;vtp=1&amp;bbb=1&amp;hb=1"/>
          <p:cNvSpPr/>
          <p:nvPr/>
        </p:nvSpPr>
        <p:spPr>
          <a:xfrm>
            <a:off x="649224" y="3148760"/>
            <a:ext cx="10899648" cy="27030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【2025重庆期末·</a:t>
            </a:r>
            <a:r>
              <a:rPr lang="en-US" altLang="zh-CN" sz="2400" b="0" i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节选】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B：13.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Julie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talented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everything.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#2</a:t>
            </a:r>
            <a:endParaRPr lang="en-US" altLang="zh-CN" sz="2400" dirty="0"/>
          </a:p>
        </p:txBody>
      </p:sp>
      <p:sp>
        <p:nvSpPr>
          <p:cNvPr id="9" name="QM_7_AN.42_1#691b6147b.blank?pid=9875a8c49&amp;color=0,0,0&amp;vpa=24&amp;vtp=1"/>
          <p:cNvSpPr/>
          <p:nvPr/>
        </p:nvSpPr>
        <p:spPr>
          <a:xfrm>
            <a:off x="1554892" y="4238420"/>
            <a:ext cx="3730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9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43_1#691b6147b?pid=9875a8c49&amp;color=0,0,0&amp;mp=1&amp;vtp=1&amp;bt=1&amp;bbb=1"/>
          <p:cNvSpPr/>
          <p:nvPr/>
        </p:nvSpPr>
        <p:spPr>
          <a:xfrm>
            <a:off x="649224" y="859536"/>
            <a:ext cx="10899648" cy="49382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B：But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what’s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danced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princess.14.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：Maybe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can’t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!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others.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Really？16.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：Well,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we’d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ourselves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inside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：Great!Your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Thanks,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Jerry.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B：17.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#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5.1.1</a:t>
            </a:r>
            <a:endParaRPr lang="en-US" altLang="zh-CN" sz="2400" dirty="0"/>
          </a:p>
        </p:txBody>
      </p:sp>
      <p:sp>
        <p:nvSpPr>
          <p:cNvPr id="3" name="QM_7_AN.44_1#691b6147b.blank?pid=9875a8c49&amp;color=0,0,0&amp;mp=1&amp;vpa=25&amp;vtp=1"/>
          <p:cNvSpPr/>
          <p:nvPr/>
        </p:nvSpPr>
        <p:spPr>
          <a:xfrm>
            <a:off x="8008081" y="1390396"/>
            <a:ext cx="3730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M_7_AN.45_1#691b6147b.blank?pid=9875a8c49&amp;color=0,0,0&amp;mp=1&amp;vpa=26&amp;vtp=1"/>
          <p:cNvSpPr/>
          <p:nvPr/>
        </p:nvSpPr>
        <p:spPr>
          <a:xfrm>
            <a:off x="2993167" y="3066796"/>
            <a:ext cx="3730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5" name="QM_7_AN.46_1#691b6147b.blank?pid=9875a8c49&amp;color=0,0,0&amp;mp=1&amp;vpa=27&amp;vtp=1"/>
          <p:cNvSpPr/>
          <p:nvPr/>
        </p:nvSpPr>
        <p:spPr>
          <a:xfrm>
            <a:off x="2670906" y="3625596"/>
            <a:ext cx="3730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6" name="QM_7_AN.47_1#691b6147b.blank?pid=9875a8c49&amp;color=0,0,0&amp;mp=1&amp;vpa=28&amp;vtp=1"/>
          <p:cNvSpPr/>
          <p:nvPr/>
        </p:nvSpPr>
        <p:spPr>
          <a:xfrm>
            <a:off x="1554892" y="5280406"/>
            <a:ext cx="3730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QM_7_BD.48_1#691b6147b?colgroup=35&amp;pid=9875a8c49&amp;color=0,0,0&amp;vtp=1&amp;bt=1&amp;bbb=1"/>
          <p:cNvGraphicFramePr>
            <a:graphicFrameLocks noGrp="1"/>
          </p:cNvGraphicFramePr>
          <p:nvPr/>
        </p:nvGraphicFramePr>
        <p:xfrm>
          <a:off x="649224" y="859536"/>
          <a:ext cx="10881360" cy="2935605"/>
        </p:xfrm>
        <a:graphic>
          <a:graphicData uri="http://schemas.openxmlformats.org/drawingml/2006/table">
            <a:tbl>
              <a:tblPr/>
              <a:tblGrid>
                <a:gridCol w="10881360"/>
              </a:tblGrid>
              <a:tr h="293560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A.But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fool.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.It’s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kind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.Good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idea.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.What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happened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you？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special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own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ways.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.You’re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welcome.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8_BD.49_1#2b030061a?pid=691b6147b&amp;color=0,0,0&amp;vtp=1&amp;bt=1&amp;bbb=1"/>
          <p:cNvSpPr/>
          <p:nvPr/>
        </p:nvSpPr>
        <p:spPr>
          <a:xfrm>
            <a:off x="649224" y="877825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3" name="QB_8_AN.50_1#2b030061a.blank?pid=691b6147b&amp;color=0,0,0&amp;vpa=29&amp;vtp=1"/>
          <p:cNvSpPr/>
          <p:nvPr/>
        </p:nvSpPr>
        <p:spPr>
          <a:xfrm>
            <a:off x="1123093" y="837820"/>
            <a:ext cx="373063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B_8_AS.51_1#2b030061a?pid=691b6147b&amp;color=0,0,0&amp;vtp=1&amp;bbb=1&amp;hb=1"/>
          <p:cNvSpPr/>
          <p:nvPr/>
        </p:nvSpPr>
        <p:spPr>
          <a:xfrm>
            <a:off x="649224" y="1432306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根据“I am feeling so sad today.”可知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，此处是问对方发生了什么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事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。故选D项。</a:t>
            </a:r>
            <a:endParaRPr lang="en-US" altLang="zh-CN" sz="2400" dirty="0"/>
          </a:p>
        </p:txBody>
      </p:sp>
      <p:sp>
        <p:nvSpPr>
          <p:cNvPr id="5" name="QB_8_BD.52_1#320c6702f?pid=691b6147b&amp;color=0,0,0&amp;vtp=1&amp;bbb=1"/>
          <p:cNvSpPr/>
          <p:nvPr/>
        </p:nvSpPr>
        <p:spPr>
          <a:xfrm>
            <a:off x="649224" y="2529268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6" name="QB_8_AN.53_1#320c6702f.blank?pid=691b6147b&amp;color=0,0,0&amp;vpa=30&amp;vtp=1"/>
          <p:cNvSpPr/>
          <p:nvPr/>
        </p:nvSpPr>
        <p:spPr>
          <a:xfrm>
            <a:off x="1123093" y="2489263"/>
            <a:ext cx="373063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B_8_AS.54_1#320c6702f?pid=691b6147b&amp;color=0,0,0&amp;vtp=1&amp;bbb=1&amp;hb=1"/>
          <p:cNvSpPr/>
          <p:nvPr/>
        </p:nvSpPr>
        <p:spPr>
          <a:xfrm>
            <a:off x="649224" y="3080131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根据“She sang like a bird and danced like a princess.”和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B的回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复可知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，此处是在对比自己的情况。故选A项。</a:t>
            </a:r>
            <a:endParaRPr lang="en-US" altLang="zh-CN" sz="2400" dirty="0"/>
          </a:p>
        </p:txBody>
      </p:sp>
      <p:sp>
        <p:nvSpPr>
          <p:cNvPr id="8" name="QB_8_BD.55_1#881624e7a?pid=691b6147b&amp;color=0,0,0&amp;vtp=1&amp;bbb=1"/>
          <p:cNvSpPr/>
          <p:nvPr/>
        </p:nvSpPr>
        <p:spPr>
          <a:xfrm>
            <a:off x="649224" y="4177093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9" name="QB_8_AN.56_1#881624e7a.blank?pid=691b6147b&amp;color=0,0,0&amp;vpa=31&amp;vtp=1"/>
          <p:cNvSpPr/>
          <p:nvPr/>
        </p:nvSpPr>
        <p:spPr>
          <a:xfrm>
            <a:off x="1123093" y="4137088"/>
            <a:ext cx="373063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10" name="QB_8_AS.57_1#881624e7a?pid=691b6147b&amp;color=0,0,0&amp;vtp=1&amp;bbb=1&amp;hb=1"/>
          <p:cNvSpPr/>
          <p:nvPr/>
        </p:nvSpPr>
        <p:spPr>
          <a:xfrm>
            <a:off x="649224" y="4727956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根据“You like to help people and you are always kind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to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others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.”可知，此处是在安慰对方。故选E项。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8_BD.58_1#23d7acef6?pid=691b6147b&amp;color=0,0,0&amp;vtp=1&amp;bt=1&amp;bbb=1"/>
          <p:cNvSpPr/>
          <p:nvPr/>
        </p:nvSpPr>
        <p:spPr>
          <a:xfrm>
            <a:off x="649224" y="877825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3" name="QB_8_AN.59_1#23d7acef6.blank?pid=691b6147b&amp;color=0,0,0&amp;vpa=32&amp;vtp=1"/>
          <p:cNvSpPr/>
          <p:nvPr/>
        </p:nvSpPr>
        <p:spPr>
          <a:xfrm>
            <a:off x="1123093" y="837820"/>
            <a:ext cx="373063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B_8_AS.60_1#23d7acef6?pid=691b6147b&amp;color=0,0,0&amp;vtp=1&amp;bbb=1&amp;hb=1"/>
          <p:cNvSpPr/>
          <p:nvPr/>
        </p:nvSpPr>
        <p:spPr>
          <a:xfrm>
            <a:off x="649224" y="1432306"/>
            <a:ext cx="10899648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根据“You like to help people and you are always kind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to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others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.”和“Really？”及选项可知，此处是说“你这么说真是太好了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”。故选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项。</a:t>
            </a:r>
            <a:endParaRPr lang="en-US" altLang="zh-CN" sz="2400" dirty="0"/>
          </a:p>
        </p:txBody>
      </p:sp>
      <p:sp>
        <p:nvSpPr>
          <p:cNvPr id="5" name="QB_8_BD.61_1#30b1df052?pid=691b6147b&amp;color=0,0,0&amp;vtp=1&amp;bbb=1"/>
          <p:cNvSpPr/>
          <p:nvPr/>
        </p:nvSpPr>
        <p:spPr>
          <a:xfrm>
            <a:off x="649224" y="3076638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6" name="QB_8_AN.62_1#30b1df052.blank?pid=691b6147b&amp;color=0,0,0&amp;vpa=33&amp;vtp=1"/>
          <p:cNvSpPr/>
          <p:nvPr/>
        </p:nvSpPr>
        <p:spPr>
          <a:xfrm>
            <a:off x="1123093" y="3036633"/>
            <a:ext cx="373063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F</a:t>
            </a:r>
            <a:endParaRPr lang="en-US" altLang="zh-CN" sz="2400" dirty="0"/>
          </a:p>
        </p:txBody>
      </p:sp>
      <p:sp>
        <p:nvSpPr>
          <p:cNvPr id="7" name="QB_8_AS.63_1#30b1df052?pid=691b6147b&amp;color=0,0,0&amp;vtp=1&amp;bbb=1"/>
          <p:cNvSpPr/>
          <p:nvPr/>
        </p:nvSpPr>
        <p:spPr>
          <a:xfrm>
            <a:off x="649224" y="3620833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根据“Thanks， Jerry.”可知，此处表示“不客气”。故选F项。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a10089f49?pid=835f1dd25&amp;color=0,0,0&amp;tib=255,255,255&amp;vtp=1&amp;bt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7512" y="859536"/>
            <a:ext cx="1261872" cy="576072"/>
          </a:xfrm>
          <a:prstGeom prst="rect">
            <a:avLst/>
          </a:prstGeom>
        </p:spPr>
      </p:pic>
      <p:sp>
        <p:nvSpPr>
          <p:cNvPr id="3" name="C_5_BD#a10089f49?pid=835f1dd25&amp;color=255,255,255&amp;vtp=1&amp;bbb=1"/>
          <p:cNvSpPr/>
          <p:nvPr/>
        </p:nvSpPr>
        <p:spPr>
          <a:xfrm>
            <a:off x="1152144" y="859536"/>
            <a:ext cx="10387584" cy="57607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能力</a:t>
            </a:r>
            <a:endParaRPr lang="en-US" altLang="zh-CN" sz="2800" dirty="0"/>
          </a:p>
        </p:txBody>
      </p:sp>
      <p:sp>
        <p:nvSpPr>
          <p:cNvPr id="4" name="C_6_BD#3dd74677b?pid=a10089f49&amp;color=0,0,0&amp;vtp=1&amp;bbb=1"/>
          <p:cNvSpPr/>
          <p:nvPr/>
        </p:nvSpPr>
        <p:spPr>
          <a:xfrm>
            <a:off x="649224" y="1574800"/>
            <a:ext cx="10899648" cy="48698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Ⅰ</a:t>
            </a:r>
            <a:r>
              <a:rPr lang="en-US" altLang="zh-CN" sz="28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完形填空</a:t>
            </a:r>
            <a:endParaRPr lang="en-US" altLang="zh-CN" sz="2800" dirty="0"/>
          </a:p>
        </p:txBody>
      </p:sp>
      <p:pic>
        <p:nvPicPr>
          <p:cNvPr id="5" name="QM_7_BD.64_1#ade043ada?pid=3dd74677b&amp;color=0,0,0&amp;tib=255,255,255&amp;ii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9543" y="2225699"/>
            <a:ext cx="265176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M_7_BD.64_1#ade043ada?pid=3dd74677b&amp;color=0,0,0&amp;vtp=1&amp;bbb=1&amp;hb=1"/>
          <p:cNvSpPr/>
          <p:nvPr/>
        </p:nvSpPr>
        <p:spPr>
          <a:xfrm>
            <a:off x="649224" y="2129687"/>
            <a:ext cx="10894782" cy="858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记叙文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题材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日常活动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185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建议用时：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35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分钟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#1</a:t>
            </a:r>
            <a:endParaRPr lang="en-US" altLang="zh-CN" sz="100" dirty="0"/>
          </a:p>
        </p:txBody>
      </p:sp>
      <p:pic>
        <p:nvPicPr>
          <p:cNvPr id="7" name="QM_7_BD.64_1#ade043ada?pid=3dd74677b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46115" y="2207411"/>
            <a:ext cx="29260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M_7_BD.64_1#ade043ada?pid=3dd74677b&amp;color=0,0,0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60346" y="2211983"/>
            <a:ext cx="274320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M_7_BD.64_1#ade043ada?pid=3dd74677b&amp;color=0,0,0&amp;tib=255,255,255&amp;iip=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94290" y="2216555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M_7_BD.64_1#ade043ada?pid=3dd74677b&amp;color=0,0,0&amp;tib=255,255,255&amp;iip=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08293" y="2216555"/>
            <a:ext cx="265176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M_7_BD.64_2#ade043ada?pid=3dd74677b&amp;color=0,0,0&amp;vtp=1&amp;bbb=1&amp;hb=1"/>
          <p:cNvSpPr/>
          <p:nvPr/>
        </p:nvSpPr>
        <p:spPr>
          <a:xfrm>
            <a:off x="649224" y="3047002"/>
            <a:ext cx="10899648" cy="320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【2025甘肃兰州一模】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Recently,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Liaoning,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face-swapping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（换脸）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video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late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已故的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video,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91-year-old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grandmother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Sun’s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serious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illness.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didn’t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grandmother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son’s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death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health.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hospital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Beijing.</a:t>
            </a:r>
            <a:endParaRPr lang="en-US" altLang="zh-CN" sz="2400" dirty="0"/>
          </a:p>
          <a:p>
            <a:pPr>
              <a:lnSpc>
                <a:spcPts val="1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64_2#ade043ada?pid=3dd74677b&amp;color=0,0,0&amp;vtp=1&amp;bbb=1&amp;hb=1"/>
          <p:cNvSpPr/>
          <p:nvPr/>
        </p:nvSpPr>
        <p:spPr>
          <a:xfrm>
            <a:off x="649224" y="863999"/>
            <a:ext cx="10899648" cy="42905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grandmother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comfort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（安慰）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father’s.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video,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“Mom,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Jihai.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I’m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Beijing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video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wasn’t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perfect,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grandmother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video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father,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comfort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grandmother.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#5</a:t>
            </a:r>
            <a:endParaRPr lang="en-US" altLang="zh-CN" sz="2400" dirty="0"/>
          </a:p>
        </p:txBody>
      </p:sp>
      <p:sp>
        <p:nvSpPr>
          <p:cNvPr id="3" name="QM_7_EX.65_1#ade043ada?pid=3dd74677b&amp;color=0,0,0&amp;vtp=1&amp;bbb=1&amp;hb=1"/>
          <p:cNvSpPr/>
          <p:nvPr/>
        </p:nvSpPr>
        <p:spPr>
          <a:xfrm>
            <a:off x="649224" y="5193285"/>
            <a:ext cx="10899648" cy="10111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完形填空·语篇导读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本文主要讲述了孙先生利用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AI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换脸技术制作已故父亲的视频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以此来安慰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91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岁的祖母的故事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66_1#18295aea0.choices?pid=ade043ada&amp;color=0,0,0&amp;vtp=1&amp;bt=1&amp;bbb=1"/>
          <p:cNvSpPr/>
          <p:nvPr/>
        </p:nvSpPr>
        <p:spPr>
          <a:xfrm>
            <a:off x="649224" y="864000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300"/>
              </a:lnSpc>
              <a:tabLst>
                <a:tab pos="3907790" algn="l"/>
                <a:tab pos="6304915" algn="l"/>
                <a:tab pos="8702040" algn="l"/>
              </a:tabLst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.grandfather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B.grandmother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C.father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.mother</a:t>
            </a:r>
            <a:endParaRPr lang="en-US" altLang="zh-CN" sz="2400" dirty="0"/>
          </a:p>
        </p:txBody>
      </p:sp>
      <p:sp>
        <p:nvSpPr>
          <p:cNvPr id="3" name="QC_8_AN.67_1#18295aea0.bracket?pid=ade043ada&amp;color=0,0,0&amp;vpa=34&amp;vtp=1"/>
          <p:cNvSpPr/>
          <p:nvPr/>
        </p:nvSpPr>
        <p:spPr>
          <a:xfrm>
            <a:off x="1148493" y="862095"/>
            <a:ext cx="373063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8_AS.68_1#18295aea0?pid=ade043ada&amp;color=0,0,0&amp;vtp=1&amp;bbb=1&amp;hb=1"/>
          <p:cNvSpPr/>
          <p:nvPr/>
        </p:nvSpPr>
        <p:spPr>
          <a:xfrm>
            <a:off x="649224" y="1418481"/>
            <a:ext cx="10899648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句意为：最近，在辽宁，一位叫作孙先生的男子使用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AI换脸技术制作了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一段他已故父亲的视频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。根据it looked like his father可知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，此处指的是他已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故的父亲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，故选C项。</a:t>
            </a:r>
            <a:endParaRPr lang="en-US" altLang="zh-CN" sz="2400" dirty="0"/>
          </a:p>
        </p:txBody>
      </p:sp>
      <p:sp>
        <p:nvSpPr>
          <p:cNvPr id="5" name="QC_8_BD.69_1#bab43647c.choices?pid=ade043ada&amp;color=0,0,0&amp;vtp=1&amp;bbb=1"/>
          <p:cNvSpPr/>
          <p:nvPr/>
        </p:nvSpPr>
        <p:spPr>
          <a:xfrm>
            <a:off x="649224" y="3062813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300"/>
              </a:lnSpc>
              <a:tabLst>
                <a:tab pos="3907790" algn="l"/>
                <a:tab pos="6304915" algn="l"/>
                <a:tab pos="8702040" algn="l"/>
              </a:tabLst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.talking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B.walking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C.eating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.singing</a:t>
            </a:r>
            <a:endParaRPr lang="en-US" altLang="zh-CN" sz="2400" dirty="0"/>
          </a:p>
        </p:txBody>
      </p:sp>
      <p:sp>
        <p:nvSpPr>
          <p:cNvPr id="6" name="QC_8_AN.70_1#bab43647c.bracket?pid=ade043ada&amp;color=0,0,0&amp;vpa=35&amp;vtp=1"/>
          <p:cNvSpPr/>
          <p:nvPr/>
        </p:nvSpPr>
        <p:spPr>
          <a:xfrm>
            <a:off x="1148493" y="3060908"/>
            <a:ext cx="373063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C_8_AS.71_1#bab43647c?pid=ade043ada&amp;color=0,0,0&amp;vtp=1&amp;bbb=1&amp;hb=1"/>
          <p:cNvSpPr/>
          <p:nvPr/>
        </p:nvSpPr>
        <p:spPr>
          <a:xfrm>
            <a:off x="649224" y="3613676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句意为：在视频中，看起来像是他的父亲正在说话。根据下文it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was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her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son speaking可知，此处指的是说话，故选A项。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72_1#5b5be4a94.choices?pid=ade043ada&amp;color=0,0,0&amp;vtp=1&amp;bt=1&amp;bbb=1"/>
          <p:cNvSpPr/>
          <p:nvPr/>
        </p:nvSpPr>
        <p:spPr>
          <a:xfrm>
            <a:off x="649224" y="864000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300"/>
              </a:lnSpc>
              <a:tabLst>
                <a:tab pos="3907790" algn="l"/>
                <a:tab pos="6304915" algn="l"/>
                <a:tab pos="8702040" algn="l"/>
              </a:tabLst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.more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B.better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C.less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.worse</a:t>
            </a:r>
            <a:endParaRPr lang="en-US" altLang="zh-CN" sz="2400" dirty="0"/>
          </a:p>
        </p:txBody>
      </p:sp>
      <p:sp>
        <p:nvSpPr>
          <p:cNvPr id="3" name="QC_8_AN.73_1#5b5be4a94.bracket?pid=ade043ada&amp;color=0,0,0&amp;vpa=36&amp;vtp=1"/>
          <p:cNvSpPr/>
          <p:nvPr/>
        </p:nvSpPr>
        <p:spPr>
          <a:xfrm>
            <a:off x="1148493" y="862095"/>
            <a:ext cx="373063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8_AS.74_1#5b5be4a94?pid=ade043ada&amp;color=0,0,0&amp;vtp=1&amp;bbb=1&amp;hb=1"/>
          <p:cNvSpPr/>
          <p:nvPr/>
        </p:nvSpPr>
        <p:spPr>
          <a:xfrm>
            <a:off x="649224" y="1418481"/>
            <a:ext cx="10899648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句意为：孙先生这么做是为了让他91岁的祖母感觉更好一点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。根据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Seeing how much his grandmother missed his father， Mr.Sun wanted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to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do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something to comfort her.”可知，他是想让祖母感觉好点，故选B项。</a:t>
            </a:r>
            <a:endParaRPr lang="en-US" altLang="zh-CN" sz="2400" dirty="0"/>
          </a:p>
        </p:txBody>
      </p:sp>
      <p:sp>
        <p:nvSpPr>
          <p:cNvPr id="5" name="QC_8_BD.75_1#eda9cc448.choices?pid=ade043ada&amp;color=0,0,0&amp;vtp=1&amp;bbb=1"/>
          <p:cNvSpPr/>
          <p:nvPr/>
        </p:nvSpPr>
        <p:spPr>
          <a:xfrm>
            <a:off x="649224" y="3062813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300"/>
              </a:lnSpc>
              <a:tabLst>
                <a:tab pos="3907790" algn="l"/>
                <a:tab pos="6304915" algn="l"/>
                <a:tab pos="8702040" algn="l"/>
              </a:tabLst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.traveled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B.arrived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C.lost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.died</a:t>
            </a:r>
            <a:endParaRPr lang="en-US" altLang="zh-CN" sz="2400" dirty="0"/>
          </a:p>
        </p:txBody>
      </p:sp>
      <p:sp>
        <p:nvSpPr>
          <p:cNvPr id="6" name="QC_8_AN.76_1#eda9cc448.bracket?pid=ade043ada&amp;color=0,0,0&amp;vpa=37&amp;vtp=1"/>
          <p:cNvSpPr/>
          <p:nvPr/>
        </p:nvSpPr>
        <p:spPr>
          <a:xfrm>
            <a:off x="1148493" y="3060908"/>
            <a:ext cx="373063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7" name="QC_8_AS.77_1#eda9cc448?pid=ade043ada&amp;color=0,0,0&amp;vtp=1&amp;bbb=1&amp;hb=1"/>
          <p:cNvSpPr/>
          <p:nvPr/>
        </p:nvSpPr>
        <p:spPr>
          <a:xfrm>
            <a:off x="649224" y="3613676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句意为：孙先生的父亲去年因重病去世。根据“his late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宋体" panose="02010600030101010101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”可知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，此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处指的是父亲去世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，故选D项。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78_1#5acff735a.choices?pid=ade043ada&amp;color=0,0,0&amp;vtp=1&amp;bt=1&amp;bbb=1"/>
          <p:cNvSpPr/>
          <p:nvPr/>
        </p:nvSpPr>
        <p:spPr>
          <a:xfrm>
            <a:off x="649224" y="864000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300"/>
              </a:lnSpc>
              <a:tabLst>
                <a:tab pos="3907790" algn="l"/>
                <a:tab pos="6304915" algn="l"/>
                <a:tab pos="8702040" algn="l"/>
              </a:tabLst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.although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B.because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C.until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.if</a:t>
            </a:r>
            <a:endParaRPr lang="en-US" altLang="zh-CN" sz="2400" dirty="0"/>
          </a:p>
        </p:txBody>
      </p:sp>
      <p:sp>
        <p:nvSpPr>
          <p:cNvPr id="3" name="QC_8_AN.79_1#5acff735a.bracket?pid=ade043ada&amp;color=0,0,0&amp;vpa=38&amp;vtp=1"/>
          <p:cNvSpPr/>
          <p:nvPr/>
        </p:nvSpPr>
        <p:spPr>
          <a:xfrm>
            <a:off x="1148493" y="862095"/>
            <a:ext cx="373063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8_AS.80_1#5acff735a?pid=ade043ada&amp;color=0,0,0&amp;vtp=1&amp;bbb=1&amp;hb=1"/>
          <p:cNvSpPr/>
          <p:nvPr/>
        </p:nvSpPr>
        <p:spPr>
          <a:xfrm>
            <a:off x="649224" y="1418481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句意为：但家人没有告诉祖母她儿子的死讯，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因为他们担心她的健康。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此处表示原因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，所以用because引导原因状语从句，故选B项。</a:t>
            </a:r>
            <a:endParaRPr lang="en-US" altLang="zh-CN" sz="2400" dirty="0"/>
          </a:p>
        </p:txBody>
      </p:sp>
      <p:sp>
        <p:nvSpPr>
          <p:cNvPr id="5" name="QC_8_BD.81_1#cbaaece38.choices?pid=ade043ada&amp;color=0,0,0&amp;vtp=1&amp;bbb=1"/>
          <p:cNvSpPr/>
          <p:nvPr/>
        </p:nvSpPr>
        <p:spPr>
          <a:xfrm>
            <a:off x="649224" y="2515443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300"/>
              </a:lnSpc>
              <a:tabLst>
                <a:tab pos="3907790" algn="l"/>
                <a:tab pos="6304915" algn="l"/>
                <a:tab pos="8702040" algn="l"/>
              </a:tabLst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B.on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C.at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.in</a:t>
            </a:r>
            <a:endParaRPr lang="en-US" altLang="zh-CN" sz="2400" dirty="0"/>
          </a:p>
        </p:txBody>
      </p:sp>
      <p:sp>
        <p:nvSpPr>
          <p:cNvPr id="6" name="QC_8_AN.82_1#cbaaece38.bracket?pid=ade043ada&amp;color=0,0,0&amp;vpa=39&amp;vtp=1"/>
          <p:cNvSpPr/>
          <p:nvPr/>
        </p:nvSpPr>
        <p:spPr>
          <a:xfrm>
            <a:off x="1148493" y="2513538"/>
            <a:ext cx="373063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7" name="QC_8_AS.83_1#cbaaece38?pid=ade043ada&amp;color=0,0,0&amp;vtp=1&amp;bbb=1&amp;hb=1"/>
          <p:cNvSpPr/>
          <p:nvPr/>
        </p:nvSpPr>
        <p:spPr>
          <a:xfrm>
            <a:off x="649224" y="3066306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句意为：他们只是告诉她，她的儿子在北京住院。in the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hospital意为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住院”，是固定搭配，符合语境。故选D项。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84_1#28ae9a1c3.choices?pid=ade043ada&amp;color=0,0,0&amp;vtp=1&amp;bt=1&amp;bbb=1"/>
          <p:cNvSpPr/>
          <p:nvPr/>
        </p:nvSpPr>
        <p:spPr>
          <a:xfrm>
            <a:off x="649224" y="864000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907790" algn="l"/>
                <a:tab pos="6304915" algn="l"/>
                <a:tab pos="8702040" algn="l"/>
              </a:tabLst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.leg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B.hand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C.face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.hair</a:t>
            </a:r>
            <a:endParaRPr lang="en-US" altLang="zh-CN" sz="2400" dirty="0"/>
          </a:p>
        </p:txBody>
      </p:sp>
      <p:sp>
        <p:nvSpPr>
          <p:cNvPr id="3" name="QC_8_AN.85_1#28ae9a1c3.bracket?pid=ade043ada&amp;color=0,0,0&amp;vpa=40&amp;vtp=1"/>
          <p:cNvSpPr/>
          <p:nvPr/>
        </p:nvSpPr>
        <p:spPr>
          <a:xfrm>
            <a:off x="1148493" y="858031"/>
            <a:ext cx="3730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8_AS.86_1#28ae9a1c3?pid=ade043ada&amp;color=0,0,0&amp;vtp=1&amp;bbb=1&amp;hb=1"/>
          <p:cNvSpPr/>
          <p:nvPr/>
        </p:nvSpPr>
        <p:spPr>
          <a:xfrm>
            <a:off x="649224" y="1399877"/>
            <a:ext cx="10899648" cy="10111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句意为：通过AI的帮助，他让自己的脸看起来像他父亲的（脸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）。根据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上文中的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AI face-swapping technology可知，此处指的是脸，故选C项。</a:t>
            </a:r>
            <a:endParaRPr lang="en-US" altLang="zh-CN" sz="2400" dirty="0"/>
          </a:p>
        </p:txBody>
      </p:sp>
      <p:sp>
        <p:nvSpPr>
          <p:cNvPr id="5" name="QC_8_BD.87_1#7e8f730eb.choices?pid=ade043ada&amp;color=0,0,0&amp;vtp=1&amp;bbb=1"/>
          <p:cNvSpPr/>
          <p:nvPr/>
        </p:nvSpPr>
        <p:spPr>
          <a:xfrm>
            <a:off x="649224" y="2476518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907790" algn="l"/>
                <a:tab pos="6304915" algn="l"/>
                <a:tab pos="8702040" algn="l"/>
              </a:tabLst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.welcome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B.fine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C.lonely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.serious</a:t>
            </a:r>
            <a:endParaRPr lang="en-US" altLang="zh-CN" sz="2400" dirty="0"/>
          </a:p>
        </p:txBody>
      </p:sp>
      <p:sp>
        <p:nvSpPr>
          <p:cNvPr id="6" name="QC_8_AN.88_1#7e8f730eb.bracket?pid=ade043ada&amp;color=0,0,0&amp;vpa=41&amp;vtp=1"/>
          <p:cNvSpPr/>
          <p:nvPr/>
        </p:nvSpPr>
        <p:spPr>
          <a:xfrm>
            <a:off x="1148493" y="2470549"/>
            <a:ext cx="3730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8_AS.89_1#7e8f730eb?pid=ade043ada&amp;color=0,0,0&amp;vtp=1&amp;bbb=1&amp;hb=1"/>
          <p:cNvSpPr/>
          <p:nvPr/>
        </p:nvSpPr>
        <p:spPr>
          <a:xfrm>
            <a:off x="649224" y="3021476"/>
            <a:ext cx="10899648" cy="10111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句意为：我在北京很好。根据“his grandmother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宋体" panose="02010600030101010101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felt happy”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可知，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此处应是说自己很好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，所以祖母听到后很高兴，故选B项。</a:t>
            </a:r>
            <a:endParaRPr lang="en-US" altLang="zh-CN" sz="2400" dirty="0"/>
          </a:p>
        </p:txBody>
      </p:sp>
      <p:sp>
        <p:nvSpPr>
          <p:cNvPr id="8" name="QC_8_BD.90_1#46359da4a.choices?pid=ade043ada&amp;color=0,0,0&amp;vtp=1&amp;bbb=1"/>
          <p:cNvSpPr/>
          <p:nvPr/>
        </p:nvSpPr>
        <p:spPr>
          <a:xfrm>
            <a:off x="649224" y="4098117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200"/>
              </a:lnSpc>
              <a:tabLst>
                <a:tab pos="3907790" algn="l"/>
                <a:tab pos="6304915" algn="l"/>
                <a:tab pos="8702040" algn="l"/>
              </a:tabLst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.remembered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B.expected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C.promised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.believed</a:t>
            </a:r>
            <a:endParaRPr lang="en-US" altLang="zh-CN" sz="2400" dirty="0"/>
          </a:p>
        </p:txBody>
      </p:sp>
      <p:sp>
        <p:nvSpPr>
          <p:cNvPr id="9" name="QC_8_AN.91_1#46359da4a.bracket?pid=ade043ada&amp;color=0,0,0&amp;vpa=42&amp;vtp=1"/>
          <p:cNvSpPr/>
          <p:nvPr/>
        </p:nvSpPr>
        <p:spPr>
          <a:xfrm>
            <a:off x="1148493" y="4092148"/>
            <a:ext cx="3730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10" name="QC_8_AS.92_1#46359da4a?pid=ade043ada&amp;color=0,0,0&amp;vtp=1&amp;bbb=1&amp;hb=1"/>
          <p:cNvSpPr/>
          <p:nvPr/>
        </p:nvSpPr>
        <p:spPr>
          <a:xfrm>
            <a:off x="649224" y="4643075"/>
            <a:ext cx="10899648" cy="15572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句意为：即使视频不完美，但他的祖母相信这是她的儿子在说话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，并感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到高兴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。根据“his grandmother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宋体" panose="02010600030101010101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it was her son speaking and felt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happy”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可知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，此处指祖母相信是自己的儿子在说话，故选D项。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8_BD.93_1#399274d83.choices?pid=ade043ada&amp;color=0,0,0&amp;vtp=1&amp;bt=1&amp;bbb=1"/>
          <p:cNvSpPr/>
          <p:nvPr/>
        </p:nvSpPr>
        <p:spPr>
          <a:xfrm>
            <a:off x="649224" y="864000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300"/>
              </a:lnSpc>
              <a:tabLst>
                <a:tab pos="3907790" algn="l"/>
                <a:tab pos="6304915" algn="l"/>
                <a:tab pos="8702040" algn="l"/>
              </a:tabLst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.also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B.again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C.almost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.only</a:t>
            </a:r>
            <a:endParaRPr lang="en-US" altLang="zh-CN" sz="2400" dirty="0"/>
          </a:p>
        </p:txBody>
      </p:sp>
      <p:sp>
        <p:nvSpPr>
          <p:cNvPr id="3" name="QC_8_AN.94_1#399274d83.bracket?pid=ade043ada&amp;color=0,0,0&amp;vpa=43&amp;vtp=1"/>
          <p:cNvSpPr/>
          <p:nvPr/>
        </p:nvSpPr>
        <p:spPr>
          <a:xfrm>
            <a:off x="1300893" y="862095"/>
            <a:ext cx="373063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8_AS.95_1#399274d83?pid=ade043ada&amp;color=0,0,0&amp;vtp=1&amp;bbb=1&amp;hb=1"/>
          <p:cNvSpPr/>
          <p:nvPr/>
        </p:nvSpPr>
        <p:spPr>
          <a:xfrm>
            <a:off x="649224" y="1418481"/>
            <a:ext cx="10899648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句意为；他很伤心，也很想念他的父亲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，但他也很高兴能给祖母带来一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些安慰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。根据“He was sad and missed his father， but he was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宋体" panose="02010600030101010101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happy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to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bring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some comfort to his grandmother.”可知，孙先生的心情很复杂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，虽然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伤心又思念父亲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，但也很高兴能带给祖母安慰，故选A项。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cd4f0d09e?pid=a10089f49&amp;color=0,0,0&amp;vtp=1&amp;bt=1&amp;bbb=1"/>
          <p:cNvSpPr/>
          <p:nvPr/>
        </p:nvSpPr>
        <p:spPr>
          <a:xfrm>
            <a:off x="649224" y="859536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Ⅱ</a:t>
            </a:r>
            <a:r>
              <a:rPr lang="en-US" altLang="zh-CN" sz="28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阅读还原</a:t>
            </a:r>
            <a:endParaRPr lang="en-US" altLang="zh-CN" sz="2800" dirty="0"/>
          </a:p>
        </p:txBody>
      </p:sp>
      <p:pic>
        <p:nvPicPr>
          <p:cNvPr id="3" name="QM_7_BD.96_1#74be4fe6b?pid=cd4f0d09e&amp;color=0,0,0&amp;tib=255,255,255&amp;iip=6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9543" y="1621311"/>
            <a:ext cx="265176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M_7_BD.96_1#74be4fe6b?pid=cd4f0d09e&amp;color=0,0,0&amp;vtp=1&amp;bbb=1&amp;hb=1"/>
          <p:cNvSpPr/>
          <p:nvPr/>
        </p:nvSpPr>
        <p:spPr>
          <a:xfrm>
            <a:off x="649224" y="1479579"/>
            <a:ext cx="10894782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说明文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题材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情感与情绪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172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建议用时：</a:t>
            </a:r>
            <a:endParaRPr lang="en-US" altLang="zh-CN" sz="2400" b="1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分钟</a:t>
            </a:r>
            <a:endParaRPr lang="en-US" altLang="zh-CN" sz="100" dirty="0"/>
          </a:p>
        </p:txBody>
      </p:sp>
      <p:pic>
        <p:nvPicPr>
          <p:cNvPr id="5" name="QM_7_BD.96_1#74be4fe6b?pid=cd4f0d09e&amp;color=0,0,0&amp;tib=255,255,255&amp;iip=7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46115" y="1603023"/>
            <a:ext cx="29260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M_7_BD.96_1#74be4fe6b?pid=cd4f0d09e&amp;color=0,0,0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5146" y="1607595"/>
            <a:ext cx="274320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M_7_BD.96_1#74be4fe6b?pid=cd4f0d09e&amp;color=0,0,0&amp;tib=255,255,255&amp;iip=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99090" y="1612167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M_7_BD.96_1#74be4fe6b?pid=cd4f0d09e&amp;color=0,0,0&amp;tib=255,255,255&amp;iip=10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8306" y="1612167"/>
            <a:ext cx="265176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M_7_BD.96_2#74be4fe6b?pid=cd4f0d09e&amp;color=0,0,0&amp;vtp=1&amp;bbb=1&amp;hb=1"/>
          <p:cNvSpPr/>
          <p:nvPr/>
        </p:nvSpPr>
        <p:spPr>
          <a:xfrm>
            <a:off x="649224" y="2588006"/>
            <a:ext cx="10899648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【2025湖南娄底二模】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sad,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?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“happy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place”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physical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space,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bedroom.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memory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space.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Perhaps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somewhere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holiday.12.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reading.</a:t>
            </a:r>
            <a:endParaRPr lang="en-US" altLang="zh-CN" sz="2400" dirty="0"/>
          </a:p>
        </p:txBody>
      </p:sp>
      <p:sp>
        <p:nvSpPr>
          <p:cNvPr id="10" name="QM_7_AN.97_1#74be4fe6b.blank?pid=cd4f0d09e&amp;color=0,0,0&amp;vpa=44&amp;vtp=1"/>
          <p:cNvSpPr/>
          <p:nvPr/>
        </p:nvSpPr>
        <p:spPr>
          <a:xfrm>
            <a:off x="6574378" y="3118866"/>
            <a:ext cx="3730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1" name="QM_7_AN.98_1#74be4fe6b.blank?pid=cd4f0d09e&amp;color=0,0,0&amp;vpa=45&amp;vtp=1"/>
          <p:cNvSpPr/>
          <p:nvPr/>
        </p:nvSpPr>
        <p:spPr>
          <a:xfrm>
            <a:off x="9959944" y="4795266"/>
            <a:ext cx="3730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build="p"/>
      <p:bldP spid="11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7_BD.99_1#74be4fe6b?pid=cd4f0d09e&amp;color=0,0,0&amp;vtp=1&amp;bt=1&amp;bbb=1&amp;hb=1"/>
          <p:cNvSpPr/>
          <p:nvPr/>
        </p:nvSpPr>
        <p:spPr>
          <a:xfrm>
            <a:off x="649224" y="864000"/>
            <a:ext cx="10899648" cy="52656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anxious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（焦虑的）.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relax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drawing,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singing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staying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quietly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create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easy.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bedroom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adding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it.14.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picture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favorite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space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imagine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yourself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simple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creative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like.</a:t>
            </a:r>
            <a:endParaRPr lang="en-US" altLang="zh-CN" sz="2400" dirty="0"/>
          </a:p>
        </p:txBody>
      </p:sp>
      <p:sp>
        <p:nvSpPr>
          <p:cNvPr id="3" name="QM_7_AN.100_1#74be4fe6b.blank?pid=cd4f0d09e&amp;color=0,0,0&amp;vpa=46&amp;vtp=1"/>
          <p:cNvSpPr/>
          <p:nvPr/>
        </p:nvSpPr>
        <p:spPr>
          <a:xfrm>
            <a:off x="1656492" y="1362348"/>
            <a:ext cx="3730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M_7_AN.101_1#74be4fe6b.blank?pid=cd4f0d09e&amp;color=0,0,0&amp;vpa=47&amp;vtp=1"/>
          <p:cNvSpPr/>
          <p:nvPr/>
        </p:nvSpPr>
        <p:spPr>
          <a:xfrm>
            <a:off x="3542442" y="4029348"/>
            <a:ext cx="3730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QM_7_BD.102_1#74be4fe6b?colgroup=35&amp;pid=cd4f0d09e&amp;color=0,0,0&amp;vtp=1&amp;bt=1&amp;bbb=1"/>
          <p:cNvGraphicFramePr>
            <a:graphicFrameLocks noGrp="1"/>
          </p:cNvGraphicFramePr>
          <p:nvPr/>
        </p:nvGraphicFramePr>
        <p:xfrm>
          <a:off x="649224" y="859536"/>
          <a:ext cx="10881360" cy="2447417"/>
        </p:xfrm>
        <a:graphic>
          <a:graphicData uri="http://schemas.openxmlformats.org/drawingml/2006/table">
            <a:tbl>
              <a:tblPr/>
              <a:tblGrid>
                <a:gridCol w="10881360"/>
              </a:tblGrid>
              <a:tr h="2447417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A.Let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tell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something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it.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should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share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happy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others.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create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happy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brain.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happy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whenever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happy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could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something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enjoy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doing,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too.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M_7_EX.103_1#74be4fe6b?pid=cd4f0d09e&amp;color=0,0,0&amp;vtp=1&amp;bbb=1"/>
          <p:cNvSpPr/>
          <p:nvPr/>
        </p:nvSpPr>
        <p:spPr>
          <a:xfrm>
            <a:off x="649224" y="3441700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阅读还原·语篇导读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本文主要介绍了快乐空间的地点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访问时间以及创建方法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8_BD.104_1#28e865985?pid=74be4fe6b&amp;color=0,0,0&amp;vtp=1&amp;bbb=1"/>
          <p:cNvSpPr/>
          <p:nvPr/>
        </p:nvSpPr>
        <p:spPr>
          <a:xfrm>
            <a:off x="649224" y="3991038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5" name="QB_8_AN.105_1#28e865985.blank?pid=74be4fe6b&amp;color=0,0,0&amp;vpa=48&amp;vtp=1"/>
          <p:cNvSpPr/>
          <p:nvPr/>
        </p:nvSpPr>
        <p:spPr>
          <a:xfrm>
            <a:off x="1111790" y="3951033"/>
            <a:ext cx="373063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B_8_AS.106_1#28e865985?pid=74be4fe6b&amp;color=0,0,0&amp;vtp=1&amp;bbb=1&amp;hb=1"/>
          <p:cNvSpPr/>
          <p:nvPr/>
        </p:nvSpPr>
        <p:spPr>
          <a:xfrm>
            <a:off x="649224" y="4541901"/>
            <a:ext cx="10899648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根据“Have you ever heard of it?”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以及下文对快乐空间的介绍可知，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此处承上启下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，引出主题，选项A（让我告诉你关于它的事情。）符合语境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。故选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6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8_BD.107_1#20df26e28?pid=74be4fe6b&amp;color=0,0,0&amp;mp=1&amp;vtp=1&amp;bt=1&amp;bbb=1"/>
          <p:cNvSpPr/>
          <p:nvPr/>
        </p:nvSpPr>
        <p:spPr>
          <a:xfrm>
            <a:off x="649224" y="877825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3" name="QB_8_AN.108_1#20df26e28.blank?pid=74be4fe6b&amp;color=0,0,0&amp;mp=1&amp;vpa=49&amp;vtp=1"/>
          <p:cNvSpPr/>
          <p:nvPr/>
        </p:nvSpPr>
        <p:spPr>
          <a:xfrm>
            <a:off x="1123093" y="837820"/>
            <a:ext cx="373063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4" name="QB_8_AS.109_1#20df26e28?pid=74be4fe6b&amp;color=0,0,0&amp;vtp=1&amp;bbb=1&amp;hb=1"/>
          <p:cNvSpPr/>
          <p:nvPr/>
        </p:nvSpPr>
        <p:spPr>
          <a:xfrm>
            <a:off x="649224" y="1432306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根据“You might be in your happy place while you are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reading.”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可知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，快乐空间也可以是做自己喜欢的事。故选E项。</a:t>
            </a:r>
            <a:endParaRPr lang="en-US" altLang="zh-CN" sz="2400" dirty="0"/>
          </a:p>
        </p:txBody>
      </p:sp>
      <p:sp>
        <p:nvSpPr>
          <p:cNvPr id="5" name="QB_8_BD.110_1#cfd2b857f?pid=74be4fe6b&amp;color=0,0,0&amp;vtp=1&amp;bbb=1"/>
          <p:cNvSpPr/>
          <p:nvPr/>
        </p:nvSpPr>
        <p:spPr>
          <a:xfrm>
            <a:off x="649224" y="2529268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6" name="QB_8_AN.111_1#cfd2b857f.blank?pid=74be4fe6b&amp;color=0,0,0&amp;vpa=50&amp;vtp=1"/>
          <p:cNvSpPr/>
          <p:nvPr/>
        </p:nvSpPr>
        <p:spPr>
          <a:xfrm>
            <a:off x="1123093" y="2489263"/>
            <a:ext cx="373063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7" name="QB_8_AS.112_1#cfd2b857f?pid=74be4fe6b&amp;color=0,0,0&amp;vtp=1&amp;bbb=1"/>
          <p:cNvSpPr/>
          <p:nvPr/>
        </p:nvSpPr>
        <p:spPr>
          <a:xfrm>
            <a:off x="649224" y="3073463"/>
            <a:ext cx="11276013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根据When to visit it可知，此处与快乐空间的访问时间有关。故选D项。</a:t>
            </a:r>
            <a:endParaRPr lang="en-US" altLang="zh-CN" sz="2400" dirty="0"/>
          </a:p>
        </p:txBody>
      </p:sp>
      <p:sp>
        <p:nvSpPr>
          <p:cNvPr id="8" name="QB_8_BD.113_1#3b66ac653?pid=74be4fe6b&amp;color=0,0,0&amp;vtp=1&amp;bbb=1"/>
          <p:cNvSpPr/>
          <p:nvPr/>
        </p:nvSpPr>
        <p:spPr>
          <a:xfrm>
            <a:off x="649224" y="3617658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9" name="QB_8_AN.114_1#3b66ac653.blank?pid=74be4fe6b&amp;color=0,0,0&amp;vpa=51&amp;vtp=1"/>
          <p:cNvSpPr/>
          <p:nvPr/>
        </p:nvSpPr>
        <p:spPr>
          <a:xfrm>
            <a:off x="1123093" y="3577653"/>
            <a:ext cx="373063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0" name="QB_8_AS.115_1#3b66ac653?pid=74be4fe6b&amp;color=0,0,0&amp;vtp=1&amp;bbb=1&amp;hb=1"/>
          <p:cNvSpPr/>
          <p:nvPr/>
        </p:nvSpPr>
        <p:spPr>
          <a:xfrm>
            <a:off x="649224" y="4161853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根据How to create it和后两句可知，此处与创建快乐空间有关。故选C项。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c94a18855.fixed?pid=251f7d1fe&amp;color=255,255,255&amp;vtp=1&amp;bbb=1"/>
          <p:cNvSpPr/>
          <p:nvPr/>
        </p:nvSpPr>
        <p:spPr>
          <a:xfrm>
            <a:off x="137160" y="2304288"/>
            <a:ext cx="11914632" cy="100584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第一部分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教材同步分层练</a:t>
            </a:r>
            <a:endParaRPr lang="en-US" altLang="zh-CN" sz="5400" dirty="0"/>
          </a:p>
        </p:txBody>
      </p:sp>
      <p:sp>
        <p:nvSpPr>
          <p:cNvPr id="3" name="C_2_BD#c94a18855.fixed?pid=251f7d1fe&amp;color=255,255,255&amp;vtp=1&amp;bbb=1"/>
          <p:cNvSpPr/>
          <p:nvPr/>
        </p:nvSpPr>
        <p:spPr>
          <a:xfrm>
            <a:off x="137160" y="3712464"/>
            <a:ext cx="1191463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Unit</a:t>
            </a:r>
            <a:r>
              <a:rPr lang="en-US" altLang="zh-CN" sz="40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11</a:t>
            </a:r>
            <a:r>
              <a:rPr lang="en-US" altLang="zh-CN" sz="40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Sad</a:t>
            </a:r>
            <a:r>
              <a:rPr lang="en-US" altLang="zh-CN" sz="40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movies</a:t>
            </a:r>
            <a:r>
              <a:rPr lang="en-US" altLang="zh-CN" sz="40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40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40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cry.</a:t>
            </a:r>
            <a:endParaRPr lang="en-US" altLang="zh-CN" sz="4000" dirty="0"/>
          </a:p>
        </p:txBody>
      </p:sp>
      <p:sp>
        <p:nvSpPr>
          <p:cNvPr id="4" name="C_2#c94a18855"/>
          <p:cNvSpPr/>
          <p:nvPr/>
        </p:nvSpPr>
        <p:spPr>
          <a:xfrm>
            <a:off x="3035808" y="3419856"/>
            <a:ext cx="6117336" cy="9144"/>
          </a:xfrm>
          <a:prstGeom prst="line">
            <a:avLst/>
          </a:prstGeom>
          <a:noFill/>
          <a:ln w="12700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5" name="C_2#c94a18855.fixed?pid=251f7d1f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70448" y="3419856"/>
            <a:ext cx="411480" cy="265176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835f1dd25.fixed?pid=bf8ba5db4&amp;color=255,255,255&amp;vtp=1"/>
          <p:cNvSpPr/>
          <p:nvPr/>
        </p:nvSpPr>
        <p:spPr>
          <a:xfrm>
            <a:off x="1280160" y="1472184"/>
            <a:ext cx="2267712" cy="13350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altLang="zh-CN" sz="48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4800" dirty="0"/>
          </a:p>
        </p:txBody>
      </p:sp>
      <p:sp>
        <p:nvSpPr>
          <p:cNvPr id="3" name="C_4#835f1dd25.fixed?pid=bf8ba5db4&amp;color=151,71,147&amp;vtp=1&amp;bbb=1"/>
          <p:cNvSpPr/>
          <p:nvPr/>
        </p:nvSpPr>
        <p:spPr>
          <a:xfrm>
            <a:off x="3566160" y="1472184"/>
            <a:ext cx="6766560" cy="133502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课时同步训练</a:t>
            </a:r>
            <a:endParaRPr lang="en-US" altLang="zh-CN" sz="4800" dirty="0"/>
          </a:p>
        </p:txBody>
      </p:sp>
      <p:sp>
        <p:nvSpPr>
          <p:cNvPr id="4" name="C_4_BD#835f1dd25.fixed?pid=bf8ba5db4&amp;color=151,71,147&amp;vtp=1&amp;bbb=1"/>
          <p:cNvSpPr/>
          <p:nvPr/>
        </p:nvSpPr>
        <p:spPr>
          <a:xfrm>
            <a:off x="356616" y="3310128"/>
            <a:ext cx="11457432" cy="129844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0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SectionA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835f1dd25?lid=1337828d3&amp;cid=1337828d3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5192" y="3127248"/>
            <a:ext cx="475488" cy="475488"/>
          </a:xfrm>
          <a:prstGeom prst="rect">
            <a:avLst/>
          </a:prstGeom>
        </p:spPr>
      </p:pic>
      <p:sp>
        <p:nvSpPr>
          <p:cNvPr id="3" name="C_1#目录1:835f1dd25?lid=1337828d3&amp;cid=1337828d3&amp;vtp=1&amp;bt=1&amp;bbb=1">
            <a:hlinkClick r:id="rId1" action="ppaction://hlinksldjump"/>
          </p:cNvPr>
          <p:cNvSpPr/>
          <p:nvPr/>
        </p:nvSpPr>
        <p:spPr>
          <a:xfrm>
            <a:off x="5623560" y="3090672"/>
            <a:ext cx="180136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79705" algn="l">
              <a:lnSpc>
                <a:spcPts val="4600"/>
              </a:lnSpc>
            </a:pPr>
            <a:r>
              <a:rPr lang="en-US" altLang="zh-CN" sz="32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刷基础</a:t>
            </a:r>
            <a:endParaRPr lang="en-US" altLang="zh-CN" sz="3200" dirty="0"/>
          </a:p>
        </p:txBody>
      </p:sp>
      <p:pic>
        <p:nvPicPr>
          <p:cNvPr id="4" name="C_1#目录1:835f1dd25?lid=a10089f49&amp;cid=a10089f49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5192" y="4096512"/>
            <a:ext cx="475488" cy="475488"/>
          </a:xfrm>
          <a:prstGeom prst="rect">
            <a:avLst/>
          </a:prstGeom>
        </p:spPr>
      </p:pic>
      <p:sp>
        <p:nvSpPr>
          <p:cNvPr id="5" name="C_1#目录1:835f1dd25?lid=a10089f49&amp;cid=a10089f49&amp;vtp=1&amp;bbb=1">
            <a:hlinkClick r:id="rId3" action="ppaction://hlinksldjump"/>
          </p:cNvPr>
          <p:cNvSpPr/>
          <p:nvPr/>
        </p:nvSpPr>
        <p:spPr>
          <a:xfrm>
            <a:off x="5623560" y="4059936"/>
            <a:ext cx="180136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79705" algn="l">
              <a:lnSpc>
                <a:spcPts val="4600"/>
              </a:lnSpc>
            </a:pPr>
            <a:r>
              <a:rPr lang="en-US" altLang="zh-CN" sz="32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刷能力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1337828d3?pid=835f1dd25&amp;color=0,0,0&amp;tib=255,255,255&amp;vtp=1&amp;bt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7512" y="859536"/>
            <a:ext cx="1261872" cy="576072"/>
          </a:xfrm>
          <a:prstGeom prst="rect">
            <a:avLst/>
          </a:prstGeom>
        </p:spPr>
      </p:pic>
      <p:sp>
        <p:nvSpPr>
          <p:cNvPr id="3" name="C_5_BD#1337828d3?pid=835f1dd25&amp;color=255,255,255&amp;vtp=1&amp;bbb=1"/>
          <p:cNvSpPr/>
          <p:nvPr/>
        </p:nvSpPr>
        <p:spPr>
          <a:xfrm>
            <a:off x="1152144" y="859536"/>
            <a:ext cx="10387584" cy="57607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基础</a:t>
            </a:r>
            <a:endParaRPr lang="en-US" altLang="zh-CN" sz="2800" dirty="0"/>
          </a:p>
        </p:txBody>
      </p:sp>
      <p:sp>
        <p:nvSpPr>
          <p:cNvPr id="4" name="C_6_BD#2b6aab80b?pid=1337828d3&amp;color=0,0,0&amp;vtp=1&amp;bbb=1"/>
          <p:cNvSpPr/>
          <p:nvPr/>
        </p:nvSpPr>
        <p:spPr>
          <a:xfrm>
            <a:off x="649224" y="1574800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Ⅰ</a:t>
            </a:r>
            <a:r>
              <a:rPr lang="en-US" altLang="zh-CN" sz="28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根据句意及汉语或首字母提示填写单词</a:t>
            </a:r>
            <a:endParaRPr lang="en-US" altLang="zh-CN" sz="2800" dirty="0"/>
          </a:p>
        </p:txBody>
      </p:sp>
      <p:sp>
        <p:nvSpPr>
          <p:cNvPr id="5" name="QB_7_BD.1_1#bcc7efd24?pid=2b6aab80b&amp;color=0,0,0&amp;vtp=1&amp;bbb=1&amp;hb=1"/>
          <p:cNvSpPr/>
          <p:nvPr/>
        </p:nvSpPr>
        <p:spPr>
          <a:xfrm>
            <a:off x="649224" y="2190779"/>
            <a:ext cx="10899648" cy="3827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panda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bridge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（友谊）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between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Chinese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foreign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（测验）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studied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test.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medicine.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【2025安徽合肥期末】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royal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visitors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（宝座）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emperors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on.</a:t>
            </a:r>
            <a:endParaRPr lang="en-US" altLang="zh-CN" sz="2400" dirty="0"/>
          </a:p>
        </p:txBody>
      </p:sp>
      <p:sp>
        <p:nvSpPr>
          <p:cNvPr id="6" name="QB_7_AN.2_1#bcc7efd24.blank?pid=2b6aab80b&amp;color=0,0,0&amp;vpa=1&amp;vtp=1&amp;bbb=1"/>
          <p:cNvSpPr/>
          <p:nvPr/>
        </p:nvSpPr>
        <p:spPr>
          <a:xfrm>
            <a:off x="5680805" y="2150139"/>
            <a:ext cx="17446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friendship</a:t>
            </a:r>
            <a:endParaRPr lang="en-US" altLang="zh-CN" sz="2400" dirty="0"/>
          </a:p>
        </p:txBody>
      </p:sp>
      <p:sp>
        <p:nvSpPr>
          <p:cNvPr id="8" name="QB_7_AN.4_1#bcc7efd24.blank?pid=2b6aab80b&amp;color=0,0,0&amp;vpa=2&amp;vtp=1&amp;bbb=1"/>
          <p:cNvSpPr/>
          <p:nvPr/>
        </p:nvSpPr>
        <p:spPr>
          <a:xfrm>
            <a:off x="2509997" y="3280439"/>
            <a:ext cx="25066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examined/tested</a:t>
            </a:r>
            <a:endParaRPr lang="en-US" altLang="zh-CN" sz="2400" dirty="0"/>
          </a:p>
        </p:txBody>
      </p:sp>
      <p:sp>
        <p:nvSpPr>
          <p:cNvPr id="10" name="QB_7_AN.6_1#bcc7efd24.blank?pid=2b6aab80b&amp;color=0,0,0&amp;vpa=3&amp;vtp=1&amp;bbb=1"/>
          <p:cNvSpPr/>
          <p:nvPr/>
        </p:nvSpPr>
        <p:spPr>
          <a:xfrm>
            <a:off x="4048855" y="4398039"/>
            <a:ext cx="8302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aler</a:t>
            </a:r>
            <a:endParaRPr lang="en-US" altLang="zh-CN" sz="2400" dirty="0"/>
          </a:p>
        </p:txBody>
      </p:sp>
      <p:sp>
        <p:nvSpPr>
          <p:cNvPr id="12" name="QB_7_AN.8_1#bcc7efd24.blank?pid=2b6aab80b&amp;color=0,0,0&amp;vpa=4&amp;vtp=1&amp;bbb=1"/>
          <p:cNvSpPr/>
          <p:nvPr/>
        </p:nvSpPr>
        <p:spPr>
          <a:xfrm>
            <a:off x="5947505" y="4956839"/>
            <a:ext cx="9826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alace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56e1a3d01?pid=1337828d3&amp;color=0,0,0&amp;vtp=1&amp;bt=1&amp;bbb=1"/>
          <p:cNvSpPr/>
          <p:nvPr/>
        </p:nvSpPr>
        <p:spPr>
          <a:xfrm>
            <a:off x="649224" y="859536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Ⅱ</a:t>
            </a:r>
            <a:r>
              <a:rPr lang="en-US" altLang="zh-CN" sz="28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用括号内单词的适当形式填空</a:t>
            </a:r>
            <a:endParaRPr lang="en-US" altLang="zh-CN" sz="2800" dirty="0"/>
          </a:p>
        </p:txBody>
      </p:sp>
      <p:sp>
        <p:nvSpPr>
          <p:cNvPr id="3" name="QB_7_BD.9_1#b83ae85f5?pid=56e1a3d01&amp;color=0,0,0&amp;vtp=1&amp;bbb=1&amp;hb=1"/>
          <p:cNvSpPr/>
          <p:nvPr/>
        </p:nvSpPr>
        <p:spPr>
          <a:xfrm>
            <a:off x="649224" y="1479579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【2025云南模拟】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Yunnan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（fame）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diverse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ethnic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groups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stunning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landscapes.</a:t>
            </a:r>
            <a:endParaRPr lang="en-US" altLang="zh-CN" sz="2400" dirty="0"/>
          </a:p>
        </p:txBody>
      </p:sp>
      <p:sp>
        <p:nvSpPr>
          <p:cNvPr id="4" name="QB_7_AN.10_1#b83ae85f5.blank?pid=56e1a3d01&amp;color=0,0,0&amp;vpa=5&amp;vtp=1&amp;bbb=1"/>
          <p:cNvSpPr/>
          <p:nvPr/>
        </p:nvSpPr>
        <p:spPr>
          <a:xfrm>
            <a:off x="4772310" y="1451639"/>
            <a:ext cx="11350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famous</a:t>
            </a:r>
            <a:endParaRPr lang="en-US" altLang="zh-CN" sz="2400" dirty="0"/>
          </a:p>
        </p:txBody>
      </p:sp>
      <p:sp>
        <p:nvSpPr>
          <p:cNvPr id="5" name="QB_7_AS.11_1#b83ae85f5?pid=56e1a3d01&amp;color=0,0,0&amp;vtp=1&amp;bbb=1&amp;hb=1"/>
          <p:cNvSpPr/>
          <p:nvPr/>
        </p:nvSpPr>
        <p:spPr>
          <a:xfrm>
            <a:off x="649224" y="2588006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句意为：云南以其多样化的民族和令人惊叹的风景而闻名。be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famous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意为“因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闻名”，为固定短语，故填famous。</a:t>
            </a:r>
            <a:endParaRPr lang="en-US" altLang="zh-CN" sz="2400" dirty="0"/>
          </a:p>
        </p:txBody>
      </p:sp>
      <p:sp>
        <p:nvSpPr>
          <p:cNvPr id="6" name="QB_7_BD.12_1#8c78fb138?pid=56e1a3d01&amp;color=0,0,0&amp;vtp=1&amp;bbb=1"/>
          <p:cNvSpPr/>
          <p:nvPr/>
        </p:nvSpPr>
        <p:spPr>
          <a:xfrm>
            <a:off x="649224" y="3684968"/>
            <a:ext cx="11112500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（bank）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reporters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up.</a:t>
            </a:r>
            <a:endParaRPr lang="en-US" altLang="zh-CN" sz="2400" dirty="0"/>
          </a:p>
        </p:txBody>
      </p:sp>
      <p:sp>
        <p:nvSpPr>
          <p:cNvPr id="7" name="QB_7_AN.13_1#8c78fb138.blank?pid=56e1a3d01&amp;color=0,0,0&amp;vpa=6&amp;vtp=1&amp;bbb=1"/>
          <p:cNvSpPr/>
          <p:nvPr/>
        </p:nvSpPr>
        <p:spPr>
          <a:xfrm>
            <a:off x="4464780" y="3644963"/>
            <a:ext cx="1287463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bankers</a:t>
            </a:r>
            <a:endParaRPr lang="en-US" altLang="zh-CN" sz="2400" dirty="0"/>
          </a:p>
        </p:txBody>
      </p:sp>
      <p:sp>
        <p:nvSpPr>
          <p:cNvPr id="8" name="QB_7_AS.14_1#8c78fb138?pid=56e1a3d01&amp;color=0,0,0&amp;vtp=1&amp;bbb=1&amp;hb=1"/>
          <p:cNvSpPr/>
          <p:nvPr/>
        </p:nvSpPr>
        <p:spPr>
          <a:xfrm>
            <a:off x="649224" y="4235831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根据or reporters可知，此处应用表示职业的复数名词，故填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bankers，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意为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“银行家”。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5_1#b26c7a2bf?pid=56e1a3d01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【2025湖北武汉调研】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reported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Brazil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world’s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（wealth）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countries.</a:t>
            </a:r>
            <a:endParaRPr lang="en-US" altLang="zh-CN" sz="2400" dirty="0"/>
          </a:p>
        </p:txBody>
      </p:sp>
      <p:sp>
        <p:nvSpPr>
          <p:cNvPr id="3" name="QB_7_AN.16_1#b26c7a2bf.blank?pid=56e1a3d01&amp;color=0,0,0&amp;vpa=7&amp;vtp=1&amp;bbb=1"/>
          <p:cNvSpPr/>
          <p:nvPr/>
        </p:nvSpPr>
        <p:spPr>
          <a:xfrm>
            <a:off x="665892" y="1373270"/>
            <a:ext cx="17446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wealthiest</a:t>
            </a:r>
            <a:endParaRPr lang="en-US" altLang="zh-CN" sz="2400" dirty="0"/>
          </a:p>
        </p:txBody>
      </p:sp>
      <p:sp>
        <p:nvSpPr>
          <p:cNvPr id="4" name="QB_7_AS.17_1#b26c7a2bf?pid=56e1a3d01&amp;color=0,0,0&amp;vtp=1&amp;bbb=1&amp;hb=1"/>
          <p:cNvSpPr/>
          <p:nvPr/>
        </p:nvSpPr>
        <p:spPr>
          <a:xfrm>
            <a:off x="649224" y="1902605"/>
            <a:ext cx="10899648" cy="8333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句意为：据报道，巴西将成为世界上最富有的国家之一。“one of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the+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形容词最高级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+复数名词”是固定用法。故填wealthiest。</a:t>
            </a:r>
            <a:endParaRPr lang="en-US" altLang="zh-CN" sz="2400" dirty="0"/>
          </a:p>
        </p:txBody>
      </p:sp>
      <p:sp>
        <p:nvSpPr>
          <p:cNvPr id="5" name="QB_7_BD.18_1#75855ea3b?pid=56e1a3d01&amp;color=0,0,0&amp;vtp=1&amp;bbb=1&amp;hb=1"/>
          <p:cNvSpPr/>
          <p:nvPr/>
        </p:nvSpPr>
        <p:spPr>
          <a:xfrm>
            <a:off x="649224" y="2744234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【2025河南郑州期末·节选】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rather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（watch）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movies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（lie）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sofa.</a:t>
            </a:r>
            <a:endParaRPr lang="en-US" altLang="zh-CN" sz="2400" dirty="0"/>
          </a:p>
        </p:txBody>
      </p:sp>
      <p:sp>
        <p:nvSpPr>
          <p:cNvPr id="6" name="QB_7_AN.19_1#75855ea3b.blank?pid=56e1a3d01&amp;color=0,0,0&amp;vpa=8&amp;vtp=1&amp;bbb=1"/>
          <p:cNvSpPr/>
          <p:nvPr/>
        </p:nvSpPr>
        <p:spPr>
          <a:xfrm>
            <a:off x="6887306" y="2716294"/>
            <a:ext cx="9826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watch</a:t>
            </a:r>
            <a:endParaRPr lang="en-US" altLang="zh-CN" sz="2400" dirty="0"/>
          </a:p>
        </p:txBody>
      </p:sp>
      <p:sp>
        <p:nvSpPr>
          <p:cNvPr id="7" name="QB_7_AN.20_1#75855ea3b.blank?pid=56e1a3d01&amp;color=0,0,0&amp;vpa=9&amp;vtp=1&amp;bbb=1"/>
          <p:cNvSpPr/>
          <p:nvPr/>
        </p:nvSpPr>
        <p:spPr>
          <a:xfrm>
            <a:off x="665892" y="3253504"/>
            <a:ext cx="6778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lie</a:t>
            </a:r>
            <a:endParaRPr lang="en-US" altLang="zh-CN" sz="2400" dirty="0"/>
          </a:p>
        </p:txBody>
      </p:sp>
      <p:sp>
        <p:nvSpPr>
          <p:cNvPr id="8" name="QB_7_AS.21_1#75855ea3b?pid=56e1a3d01&amp;color=0,0,0&amp;vtp=1&amp;bbb=1&amp;hb=1"/>
          <p:cNvSpPr/>
          <p:nvPr/>
        </p:nvSpPr>
        <p:spPr>
          <a:xfrm>
            <a:off x="649224" y="3784364"/>
            <a:ext cx="10899648" cy="21668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句意为：我宁愿看电影也不愿躺在沙发上。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would rather do sth. </a:t>
            </a:r>
            <a:r>
              <a:rPr lang="en-US" altLang="zh-CN" sz="2400" b="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than </a:t>
            </a:r>
            <a:endParaRPr lang="en-US" altLang="zh-CN" sz="2400" b="0" i="0" u="sng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5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do 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sth.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意为“宁愿做某事而不愿做某事”，是固定搭配，两空都用动词原形。</a:t>
            </a:r>
            <a:endParaRPr lang="en-US" altLang="zh-CN" sz="2400" dirty="0"/>
          </a:p>
          <a:p>
            <a:pPr>
              <a:lnSpc>
                <a:spcPts val="35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知识拓展</a:t>
            </a:r>
            <a:endParaRPr lang="en-US" altLang="zh-CN" sz="2400" dirty="0"/>
          </a:p>
          <a:p>
            <a:pPr>
              <a:lnSpc>
                <a:spcPts val="35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would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rather do sth. than do sth.的同义短语是prefer to do sth.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rather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than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do sth.。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8" grpId="0" animBg="1" build="p"/>
    </p:bldLst>
  </p:timing>
</p:sld>
</file>

<file path=ppt/tags/tag1.xml><?xml version="1.0" encoding="utf-8"?>
<p:tagLst xmlns:p="http://schemas.openxmlformats.org/presentationml/2006/main">
  <p:tag name="commondata" val="eyJoZGlkIjoiNmE0NWYxN2QwMzM0YTgwNDQ0ZmI1MWVlYWM0MWRkMTE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6972</Words>
  <Application>WPS 演示</Application>
  <PresentationFormat>宽屏</PresentationFormat>
  <Paragraphs>359</Paragraphs>
  <Slides>27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5" baseType="lpstr">
      <vt:lpstr>Arial</vt:lpstr>
      <vt:lpstr>宋体</vt:lpstr>
      <vt:lpstr>Wingdings</vt:lpstr>
      <vt:lpstr>黑体</vt:lpstr>
      <vt:lpstr>黑体</vt:lpstr>
      <vt:lpstr>Times New Roman</vt:lpstr>
      <vt:lpstr>Times New Roman</vt:lpstr>
      <vt:lpstr>宋体</vt:lpstr>
      <vt:lpstr>方正兰亭纤黑_GBK</vt:lpstr>
      <vt:lpstr>方正兰亭纤黑_GBK</vt:lpstr>
      <vt:lpstr>方正兰亭纤黑_GBK</vt:lpstr>
      <vt:lpstr>Calibri</vt:lpstr>
      <vt:lpstr>等线</vt:lpstr>
      <vt:lpstr>楷体</vt:lpstr>
      <vt:lpstr>楷体</vt:lpstr>
      <vt:lpstr>微软雅黑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XuXiaoxiao</cp:lastModifiedBy>
  <cp:revision>3</cp:revision>
  <dcterms:created xsi:type="dcterms:W3CDTF">2025-09-12T02:56:00Z</dcterms:created>
  <dcterms:modified xsi:type="dcterms:W3CDTF">2025-09-12T09:17:37Z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A9C9C075F285430DB6D1FB0F738C2CB9_12</vt:lpwstr>
  </property>
  <property fmtid="{D5CDD505-2E9C-101B-9397-08002B2CF9AE}" pid="3" name="KSOProductBuildVer">
    <vt:lpwstr>2052-12.1.0.17147</vt:lpwstr>
  </property>
</Properties>
</file>